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Oxygen" panose="02000503000000000000" pitchFamily="2"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5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jpg>
</file>

<file path=ppt/media/image2.jpg>
</file>

<file path=ppt/media/image20.png>
</file>

<file path=ppt/media/image21.jpg>
</file>

<file path=ppt/media/image22.png>
</file>

<file path=ppt/media/image23.png>
</file>

<file path=ppt/media/image24.jp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9aa1d90ac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9aa1d90a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214d50087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214d50087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23d37ca26d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23d37ca26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214d500877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214d500877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19400e6d38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19400e6d38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214d500877_2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214d500877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214d500877_2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214d500877_2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24c3b84707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24c3b8470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23d37ca26d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23d37ca26d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24c3b84707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24c3b8470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23d37ca26d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23d37ca26d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1084b858b4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1084b858b4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23d37ca26d_0_1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23d37ca26d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123d37ca26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123d37ca26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119400e6d38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119400e6d3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214d500877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214d500877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214d500877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214d50087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214d500877_2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214d50087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3d37ca26d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23d37ca26d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214d500877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214d50087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220b08475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220b08475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220b08475b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220b08475b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it"/>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image" Target="../media/image11.jpg"/><Relationship Id="rId7" Type="http://schemas.openxmlformats.org/officeDocument/2006/relationships/hyperlink" Target="https://beckchris.com/visual-arts/art-history-101-part-one-30000-bce-1599/"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https://www.pinterest.cl/pin/793126184353260342/" TargetMode="External"/><Relationship Id="rId5" Type="http://schemas.openxmlformats.org/officeDocument/2006/relationships/hyperlink" Target="https://www.pinterest.fr/pin/399131585710296919/" TargetMode="External"/><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8" Type="http://schemas.openxmlformats.org/officeDocument/2006/relationships/hyperlink" Target="https://puzzlefactory.pl/en/puzzle/play/people/239372-mona-lisa-bean" TargetMode="External"/><Relationship Id="rId3" Type="http://schemas.openxmlformats.org/officeDocument/2006/relationships/image" Target="../media/image14.jpg"/><Relationship Id="rId7" Type="http://schemas.openxmlformats.org/officeDocument/2006/relationships/hyperlink" Target="https://www.pinterest.pt/pin/601723200209425499/"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hyperlink" Target="https://www.notimerica.com/cultura/noticia-dito-von-tease-arte-retratar-dedos-20150623130348.html" TargetMode="External"/><Relationship Id="rId5" Type="http://schemas.openxmlformats.org/officeDocument/2006/relationships/image" Target="../media/image16.jpg"/><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3" Type="http://schemas.openxmlformats.org/officeDocument/2006/relationships/hyperlink" Target="https://www.dw.com/pt-br/1911-mona-lisa-era-roubada-do-louvre/a-613673"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pt.wikipedia.org/wiki/Vincenzo_Peruggia"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hyperlink" Target="http://www.archiviolastampa.it/component/option,com_lastampa/task,search/mod,libera/action,viewer/Itemid,3/page,4/articleid,1191_01_1913_0347_0004_24841826/"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www.archiviolastampa.it/component/option,com_lastampa/task,search/mod,libera/action,viewer/Itemid,3/page,4/articleid,1191_01_1913_0347_0004_24841826/"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chroniclingamerica.loc.gov/lccn/sn83045462/1913-12-13/ed-1/seq-4/"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hyperlink" Target="https://chroniclingamerica.loc.gov/lccn/sn83045462/1913-12-13/ed-1/seq-4/"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www.artandobject.com/news/jodie-foster-make-movie-mona-lisa-theft"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hyperlink" Target="https://www.artandobject.com/news/jodie-foster-make-movie-mona-lisa-theft"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4.jpg"/></Relationships>
</file>

<file path=ppt/slides/_rels/slide2.xml.rels><?xml version="1.0" encoding="UTF-8" standalone="yes"?>
<Relationships xmlns="http://schemas.openxmlformats.org/package/2006/relationships"><Relationship Id="rId3" Type="http://schemas.openxmlformats.org/officeDocument/2006/relationships/hyperlink" Target="https://pt.wikipedia.org/wiki/Mona_Lisa"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s://www.artsteps.com/view/6252f7eed09b31f257ebfe51?currentUser"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vimeo.com/103819393" TargetMode="External"/><Relationship Id="rId5" Type="http://schemas.openxmlformats.org/officeDocument/2006/relationships/image" Target="../media/image5.png"/><Relationship Id="rId4" Type="http://schemas.openxmlformats.org/officeDocument/2006/relationships/hyperlink" Target="https://www.youtube.com/watch?v=T9JvUDrrXmY"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arte.tv/it/videos/086962-030-A/la-gioconda-ci-segue-con-lo-sguardo/"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www.youtube.com/watch?v=NIDX18Xl16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www.google.com/search?sxsrf=APq-WBtTERXG6610WvwUgIlBmZdW1OeU-w:1649068537656&amp;q=La+Gioconda&amp;stick=H4sIAAAAAAAAAONgVeLSz9U3SC42NirPMhL0SVRwz8xPzs9LSVTIzS_LTD3FiCR_ipETxDE0yy42PcXIo5-ub5iRVFAen2NYBlVXkJxXZJJxipEXJGeYV1GUW5ZWnHeKkRvENzIqSU4uKIfxDMsqkgqMHzG-Z-QWePnjnrDUU8ZJa05eY7zHyCXgk59fnJpTGZSak1iSmhKSL6TDxeaaV5JZUinEI8XFxQGyKysp3chIhAtiVbZZdnJGikWBwPwH0xiFQri4g1NLQvJ981My0yqFXIWcuTh9U3OTUouK_dOElLm4nPNzclKTSzLz84REpYS5BPWT4QL6aZk5ucVKvEFgS4zKKvIOMDJZMWkwKrkZGe-6NO0cm64gAxDYHfJzkBLVEubiCEmsyM_Lz60U7JD7PV_u_Xt7JU5OoAIF_8Ql9loMQN1N-1YcYuPgYBRgMGLiYOBZxHySEeie_LxEBZ_M4kQhf2TH6RDhOCl2K1Zw7CgJvGqd84ebSwgeICCHSkEl4YJaiGjTQo0ZLaRY00KOJC3kONJCSgNaKNFuwLCIlRsp0WxgZQEA5wx4MFMCAAA&amp;sa=X&amp;ved=2ahUKEwixs5aDm_r2AhWLxYUKHZwyBlYQ8sMGegQIBxAJ&amp;biw=1536&amp;bih=750&amp;dpr=1.25"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www.imdb.com/title/tt0255192/"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2986800" y="694075"/>
            <a:ext cx="5845500" cy="86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Mona Lisa</a:t>
            </a:r>
            <a:endParaRPr/>
          </a:p>
          <a:p>
            <a:pPr marL="0" lvl="0" indent="0" algn="l" rtl="0">
              <a:spcBef>
                <a:spcPts val="0"/>
              </a:spcBef>
              <a:spcAft>
                <a:spcPts val="0"/>
              </a:spcAft>
              <a:buNone/>
            </a:pPr>
            <a:endParaRPr/>
          </a:p>
        </p:txBody>
      </p:sp>
      <p:sp>
        <p:nvSpPr>
          <p:cNvPr id="55" name="Google Shape;55;p13"/>
          <p:cNvSpPr txBox="1">
            <a:spLocks noGrp="1"/>
          </p:cNvSpPr>
          <p:nvPr>
            <p:ph type="body" idx="1"/>
          </p:nvPr>
        </p:nvSpPr>
        <p:spPr>
          <a:xfrm>
            <a:off x="3036600" y="1866075"/>
            <a:ext cx="5640300" cy="160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 b="1"/>
              <a:t>Slide 2-3:</a:t>
            </a:r>
            <a:r>
              <a:rPr lang="it"/>
              <a:t> “Apresentação”</a:t>
            </a:r>
            <a:endParaRPr/>
          </a:p>
          <a:p>
            <a:pPr marL="0" lvl="0" indent="0" algn="l" rtl="0">
              <a:spcBef>
                <a:spcPts val="1600"/>
              </a:spcBef>
              <a:spcAft>
                <a:spcPts val="0"/>
              </a:spcAft>
              <a:buClr>
                <a:schemeClr val="dk1"/>
              </a:buClr>
              <a:buSzPts val="1100"/>
              <a:buFont typeface="Arial"/>
              <a:buNone/>
            </a:pPr>
            <a:r>
              <a:rPr lang="it" b="1"/>
              <a:t>Slide 4-18:</a:t>
            </a:r>
            <a:r>
              <a:rPr lang="it"/>
              <a:t> “Recriações e Dedicações ao Quadro”</a:t>
            </a:r>
            <a:endParaRPr/>
          </a:p>
          <a:p>
            <a:pPr marL="0" lvl="0" indent="0" algn="l" rtl="0">
              <a:spcBef>
                <a:spcPts val="1600"/>
              </a:spcBef>
              <a:spcAft>
                <a:spcPts val="0"/>
              </a:spcAft>
              <a:buClr>
                <a:schemeClr val="dk1"/>
              </a:buClr>
              <a:buSzPts val="1100"/>
              <a:buFont typeface="Arial"/>
              <a:buNone/>
            </a:pPr>
            <a:r>
              <a:rPr lang="it" b="1"/>
              <a:t>Slide 19:</a:t>
            </a:r>
            <a:r>
              <a:rPr lang="it"/>
              <a:t> “Exposição no ArtSteps”</a:t>
            </a:r>
            <a:endParaRPr/>
          </a:p>
          <a:p>
            <a:pPr marL="0" lvl="0" indent="0" algn="l" rtl="0">
              <a:spcBef>
                <a:spcPts val="1600"/>
              </a:spcBef>
              <a:spcAft>
                <a:spcPts val="1600"/>
              </a:spcAft>
              <a:buClr>
                <a:schemeClr val="dk1"/>
              </a:buClr>
              <a:buSzPts val="1100"/>
              <a:buFont typeface="Arial"/>
              <a:buNone/>
            </a:pPr>
            <a:r>
              <a:rPr lang="it" b="1"/>
              <a:t>Slide 20:</a:t>
            </a:r>
            <a:r>
              <a:rPr lang="it"/>
              <a:t> “Conclusão e Recomendações”</a:t>
            </a:r>
            <a:endParaRPr/>
          </a:p>
        </p:txBody>
      </p:sp>
      <p:sp>
        <p:nvSpPr>
          <p:cNvPr id="56" name="Google Shape;56;p13"/>
          <p:cNvSpPr txBox="1">
            <a:spLocks noGrp="1"/>
          </p:cNvSpPr>
          <p:nvPr>
            <p:ph type="title"/>
          </p:nvPr>
        </p:nvSpPr>
        <p:spPr>
          <a:xfrm>
            <a:off x="311700" y="43667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1900"/>
              <a:t>IPMaia, 18/04/2022</a:t>
            </a:r>
            <a:endParaRPr sz="1900"/>
          </a:p>
        </p:txBody>
      </p:sp>
      <p:sp>
        <p:nvSpPr>
          <p:cNvPr id="57" name="Google Shape;57;p13"/>
          <p:cNvSpPr txBox="1">
            <a:spLocks noGrp="1"/>
          </p:cNvSpPr>
          <p:nvPr>
            <p:ph type="title"/>
          </p:nvPr>
        </p:nvSpPr>
        <p:spPr>
          <a:xfrm>
            <a:off x="311700" y="3897925"/>
            <a:ext cx="2423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 sz="1700"/>
              <a:t>João Pinheiro</a:t>
            </a:r>
            <a:endParaRPr sz="1700"/>
          </a:p>
        </p:txBody>
      </p:sp>
      <p:pic>
        <p:nvPicPr>
          <p:cNvPr id="58" name="Google Shape;58;p13"/>
          <p:cNvPicPr preferRelativeResize="0"/>
          <p:nvPr/>
        </p:nvPicPr>
        <p:blipFill rotWithShape="1">
          <a:blip r:embed="rId3">
            <a:alphaModFix/>
          </a:blip>
          <a:srcRect l="10505" t="20950" r="9481" b="16172"/>
          <a:stretch/>
        </p:blipFill>
        <p:spPr>
          <a:xfrm>
            <a:off x="311700" y="198300"/>
            <a:ext cx="2423400" cy="952225"/>
          </a:xfrm>
          <a:prstGeom prst="rect">
            <a:avLst/>
          </a:prstGeom>
          <a:noFill/>
          <a:ln>
            <a:noFill/>
          </a:ln>
        </p:spPr>
      </p:pic>
      <p:pic>
        <p:nvPicPr>
          <p:cNvPr id="59" name="Google Shape;59;p13"/>
          <p:cNvPicPr preferRelativeResize="0"/>
          <p:nvPr/>
        </p:nvPicPr>
        <p:blipFill>
          <a:blip r:embed="rId4">
            <a:alphaModFix/>
          </a:blip>
          <a:stretch>
            <a:fillRect/>
          </a:stretch>
        </p:blipFill>
        <p:spPr>
          <a:xfrm>
            <a:off x="666150" y="1866075"/>
            <a:ext cx="1714500" cy="2030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Recriações da obra</a:t>
            </a:r>
            <a:endParaRPr/>
          </a:p>
        </p:txBody>
      </p:sp>
      <p:pic>
        <p:nvPicPr>
          <p:cNvPr id="128" name="Google Shape;128;p22"/>
          <p:cNvPicPr preferRelativeResize="0"/>
          <p:nvPr/>
        </p:nvPicPr>
        <p:blipFill>
          <a:blip r:embed="rId3">
            <a:alphaModFix/>
          </a:blip>
          <a:stretch>
            <a:fillRect/>
          </a:stretch>
        </p:blipFill>
        <p:spPr>
          <a:xfrm>
            <a:off x="3923325" y="1170125"/>
            <a:ext cx="2257362" cy="3290349"/>
          </a:xfrm>
          <a:prstGeom prst="rect">
            <a:avLst/>
          </a:prstGeom>
          <a:noFill/>
          <a:ln>
            <a:noFill/>
          </a:ln>
        </p:spPr>
      </p:pic>
      <p:pic>
        <p:nvPicPr>
          <p:cNvPr id="129" name="Google Shape;129;p22"/>
          <p:cNvPicPr preferRelativeResize="0"/>
          <p:nvPr/>
        </p:nvPicPr>
        <p:blipFill>
          <a:blip r:embed="rId4">
            <a:alphaModFix/>
          </a:blip>
          <a:stretch>
            <a:fillRect/>
          </a:stretch>
        </p:blipFill>
        <p:spPr>
          <a:xfrm>
            <a:off x="6485475" y="1170125"/>
            <a:ext cx="2192709" cy="3290349"/>
          </a:xfrm>
          <a:prstGeom prst="rect">
            <a:avLst/>
          </a:prstGeom>
          <a:noFill/>
          <a:ln>
            <a:noFill/>
          </a:ln>
        </p:spPr>
      </p:pic>
      <p:sp>
        <p:nvSpPr>
          <p:cNvPr id="130" name="Google Shape;130;p22"/>
          <p:cNvSpPr txBox="1"/>
          <p:nvPr/>
        </p:nvSpPr>
        <p:spPr>
          <a:xfrm>
            <a:off x="311700" y="4496325"/>
            <a:ext cx="33666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dirty="0">
                <a:solidFill>
                  <a:schemeClr val="hlink"/>
                </a:solidFill>
                <a:hlinkClick r:id="rId5"/>
              </a:rPr>
              <a:t>Pinterest</a:t>
            </a:r>
            <a:endParaRPr sz="1600" dirty="0">
              <a:solidFill>
                <a:schemeClr val="dk2"/>
              </a:solidFill>
            </a:endParaRPr>
          </a:p>
          <a:p>
            <a:pPr marL="0" lvl="0" indent="0" algn="ctr" rtl="0">
              <a:spcBef>
                <a:spcPts val="0"/>
              </a:spcBef>
              <a:spcAft>
                <a:spcPts val="0"/>
              </a:spcAft>
              <a:buNone/>
            </a:pPr>
            <a:endParaRPr sz="1600" dirty="0">
              <a:solidFill>
                <a:schemeClr val="dk2"/>
              </a:solidFill>
            </a:endParaRPr>
          </a:p>
          <a:p>
            <a:pPr marL="0" lvl="0" indent="0" algn="l" rtl="0">
              <a:spcBef>
                <a:spcPts val="0"/>
              </a:spcBef>
              <a:spcAft>
                <a:spcPts val="0"/>
              </a:spcAft>
              <a:buNone/>
            </a:pPr>
            <a:endParaRPr dirty="0">
              <a:latin typeface="Oxygen"/>
              <a:ea typeface="Oxygen"/>
              <a:cs typeface="Oxygen"/>
              <a:sym typeface="Oxygen"/>
            </a:endParaRPr>
          </a:p>
        </p:txBody>
      </p:sp>
      <p:sp>
        <p:nvSpPr>
          <p:cNvPr id="131" name="Google Shape;131;p22"/>
          <p:cNvSpPr txBox="1"/>
          <p:nvPr/>
        </p:nvSpPr>
        <p:spPr>
          <a:xfrm>
            <a:off x="3368700" y="4460475"/>
            <a:ext cx="33666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6"/>
              </a:rPr>
              <a:t>Pinterest</a:t>
            </a:r>
            <a:endParaRPr sz="1600">
              <a:solidFill>
                <a:schemeClr val="dk2"/>
              </a:solidFill>
            </a:endParaRPr>
          </a:p>
          <a:p>
            <a:pPr marL="0" lvl="0" indent="0" algn="ctr" rtl="0">
              <a:spcBef>
                <a:spcPts val="0"/>
              </a:spcBef>
              <a:spcAft>
                <a:spcPts val="0"/>
              </a:spcAft>
              <a:buNone/>
            </a:pPr>
            <a:endParaRPr sz="16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sp>
        <p:nvSpPr>
          <p:cNvPr id="132" name="Google Shape;132;p22"/>
          <p:cNvSpPr txBox="1"/>
          <p:nvPr/>
        </p:nvSpPr>
        <p:spPr>
          <a:xfrm>
            <a:off x="5898525" y="4460475"/>
            <a:ext cx="33666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dirty="0">
                <a:solidFill>
                  <a:schemeClr val="hlink"/>
                </a:solidFill>
                <a:hlinkClick r:id="rId7"/>
              </a:rPr>
              <a:t>BeckChris</a:t>
            </a:r>
            <a:endParaRPr sz="1600" dirty="0">
              <a:solidFill>
                <a:schemeClr val="dk2"/>
              </a:solidFill>
            </a:endParaRPr>
          </a:p>
          <a:p>
            <a:pPr marL="0" lvl="0" indent="0" algn="ctr" rtl="0">
              <a:spcBef>
                <a:spcPts val="0"/>
              </a:spcBef>
              <a:spcAft>
                <a:spcPts val="0"/>
              </a:spcAft>
              <a:buNone/>
            </a:pPr>
            <a:endParaRPr sz="1600" dirty="0">
              <a:solidFill>
                <a:schemeClr val="dk2"/>
              </a:solidFill>
            </a:endParaRPr>
          </a:p>
          <a:p>
            <a:pPr marL="0" lvl="0" indent="0" algn="l" rtl="0">
              <a:spcBef>
                <a:spcPts val="0"/>
              </a:spcBef>
              <a:spcAft>
                <a:spcPts val="0"/>
              </a:spcAft>
              <a:buNone/>
            </a:pPr>
            <a:endParaRPr dirty="0">
              <a:latin typeface="Oxygen"/>
              <a:ea typeface="Oxygen"/>
              <a:cs typeface="Oxygen"/>
              <a:sym typeface="Oxygen"/>
            </a:endParaRPr>
          </a:p>
        </p:txBody>
      </p:sp>
      <p:pic>
        <p:nvPicPr>
          <p:cNvPr id="3" name="Imagem 2">
            <a:extLst>
              <a:ext uri="{FF2B5EF4-FFF2-40B4-BE49-F238E27FC236}">
                <a16:creationId xmlns:a16="http://schemas.microsoft.com/office/drawing/2014/main" id="{36EBD3E0-9E0D-40FE-BF63-6640ABE3355A}"/>
              </a:ext>
            </a:extLst>
          </p:cNvPr>
          <p:cNvPicPr>
            <a:picLocks noChangeAspect="1"/>
          </p:cNvPicPr>
          <p:nvPr/>
        </p:nvPicPr>
        <p:blipFill>
          <a:blip r:embed="rId8"/>
          <a:stretch>
            <a:fillRect/>
          </a:stretch>
        </p:blipFill>
        <p:spPr>
          <a:xfrm>
            <a:off x="352624" y="1170649"/>
            <a:ext cx="3325676" cy="332567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Recriações da obra</a:t>
            </a:r>
            <a:endParaRPr/>
          </a:p>
        </p:txBody>
      </p:sp>
      <p:pic>
        <p:nvPicPr>
          <p:cNvPr id="138" name="Google Shape;138;p23"/>
          <p:cNvPicPr preferRelativeResize="0"/>
          <p:nvPr/>
        </p:nvPicPr>
        <p:blipFill>
          <a:blip r:embed="rId3">
            <a:alphaModFix/>
          </a:blip>
          <a:stretch>
            <a:fillRect/>
          </a:stretch>
        </p:blipFill>
        <p:spPr>
          <a:xfrm>
            <a:off x="311700" y="1017725"/>
            <a:ext cx="3057791" cy="3820975"/>
          </a:xfrm>
          <a:prstGeom prst="rect">
            <a:avLst/>
          </a:prstGeom>
          <a:noFill/>
          <a:ln>
            <a:noFill/>
          </a:ln>
        </p:spPr>
      </p:pic>
      <p:pic>
        <p:nvPicPr>
          <p:cNvPr id="139" name="Google Shape;139;p23"/>
          <p:cNvPicPr preferRelativeResize="0"/>
          <p:nvPr/>
        </p:nvPicPr>
        <p:blipFill>
          <a:blip r:embed="rId4">
            <a:alphaModFix/>
          </a:blip>
          <a:stretch>
            <a:fillRect/>
          </a:stretch>
        </p:blipFill>
        <p:spPr>
          <a:xfrm>
            <a:off x="3453516" y="1017725"/>
            <a:ext cx="2838195" cy="3820973"/>
          </a:xfrm>
          <a:prstGeom prst="rect">
            <a:avLst/>
          </a:prstGeom>
          <a:noFill/>
          <a:ln>
            <a:noFill/>
          </a:ln>
        </p:spPr>
      </p:pic>
      <p:pic>
        <p:nvPicPr>
          <p:cNvPr id="140" name="Google Shape;140;p23"/>
          <p:cNvPicPr preferRelativeResize="0"/>
          <p:nvPr/>
        </p:nvPicPr>
        <p:blipFill>
          <a:blip r:embed="rId5">
            <a:alphaModFix/>
          </a:blip>
          <a:stretch>
            <a:fillRect/>
          </a:stretch>
        </p:blipFill>
        <p:spPr>
          <a:xfrm>
            <a:off x="6375736" y="1017725"/>
            <a:ext cx="2411798" cy="3820976"/>
          </a:xfrm>
          <a:prstGeom prst="rect">
            <a:avLst/>
          </a:prstGeom>
          <a:noFill/>
          <a:ln>
            <a:noFill/>
          </a:ln>
        </p:spPr>
      </p:pic>
      <p:sp>
        <p:nvSpPr>
          <p:cNvPr id="141" name="Google Shape;141;p23"/>
          <p:cNvSpPr txBox="1"/>
          <p:nvPr/>
        </p:nvSpPr>
        <p:spPr>
          <a:xfrm>
            <a:off x="157300" y="4767575"/>
            <a:ext cx="33666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6"/>
              </a:rPr>
              <a:t>Notimerica</a:t>
            </a:r>
            <a:endParaRPr sz="1600">
              <a:solidFill>
                <a:schemeClr val="dk2"/>
              </a:solidFill>
            </a:endParaRPr>
          </a:p>
          <a:p>
            <a:pPr marL="0" lvl="0" indent="0" algn="ctr" rtl="0">
              <a:spcBef>
                <a:spcPts val="0"/>
              </a:spcBef>
              <a:spcAft>
                <a:spcPts val="0"/>
              </a:spcAft>
              <a:buNone/>
            </a:pPr>
            <a:endParaRPr sz="16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sp>
        <p:nvSpPr>
          <p:cNvPr id="142" name="Google Shape;142;p23"/>
          <p:cNvSpPr txBox="1"/>
          <p:nvPr/>
        </p:nvSpPr>
        <p:spPr>
          <a:xfrm>
            <a:off x="3189300" y="4767575"/>
            <a:ext cx="33666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7"/>
              </a:rPr>
              <a:t>Pinterest</a:t>
            </a:r>
            <a:endParaRPr sz="1600">
              <a:solidFill>
                <a:schemeClr val="dk2"/>
              </a:solidFill>
            </a:endParaRPr>
          </a:p>
          <a:p>
            <a:pPr marL="0" lvl="0" indent="0" algn="ctr" rtl="0">
              <a:spcBef>
                <a:spcPts val="0"/>
              </a:spcBef>
              <a:spcAft>
                <a:spcPts val="0"/>
              </a:spcAft>
              <a:buNone/>
            </a:pPr>
            <a:endParaRPr sz="16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sp>
        <p:nvSpPr>
          <p:cNvPr id="143" name="Google Shape;143;p23"/>
          <p:cNvSpPr txBox="1"/>
          <p:nvPr/>
        </p:nvSpPr>
        <p:spPr>
          <a:xfrm>
            <a:off x="5898325" y="4767575"/>
            <a:ext cx="33666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8"/>
              </a:rPr>
              <a:t>PuzzleFactory</a:t>
            </a:r>
            <a:endParaRPr sz="1600">
              <a:solidFill>
                <a:schemeClr val="dk2"/>
              </a:solidFill>
            </a:endParaRPr>
          </a:p>
          <a:p>
            <a:pPr marL="0" lvl="0" indent="0" algn="ctr" rtl="0">
              <a:spcBef>
                <a:spcPts val="0"/>
              </a:spcBef>
              <a:spcAft>
                <a:spcPts val="0"/>
              </a:spcAft>
              <a:buNone/>
            </a:pPr>
            <a:endParaRPr sz="16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Roubo da obra</a:t>
            </a:r>
            <a:endParaRPr/>
          </a:p>
        </p:txBody>
      </p:sp>
      <p:sp>
        <p:nvSpPr>
          <p:cNvPr id="149" name="Google Shape;149;p24"/>
          <p:cNvSpPr txBox="1">
            <a:spLocks noGrp="1"/>
          </p:cNvSpPr>
          <p:nvPr>
            <p:ph type="body" idx="1"/>
          </p:nvPr>
        </p:nvSpPr>
        <p:spPr>
          <a:xfrm>
            <a:off x="311700" y="1152475"/>
            <a:ext cx="8520600" cy="18828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it"/>
              <a:t>“Em 21 de agosto de 1911, desapareceu a mais famosa pintura do Louvre, em Paris. Dois anos depois, o quadro de Leonardo da Vinci foi encontrado na Itália. O ladrão justificou o roubo como vingança ao roubo de Napoleão. O ladrão queria apenas levar de volta para o seu país um dos maiores tesouros da arte italiana e, assim, vingar-se de Napoleão, que no século anterior teria confiscado a obra. Um engano de Peruggia, condenado a um ano e quinze dias de prisão. Na verdade, o próprio Da Vinci tinha vendido o retrato Mona Lisa ao rei francês Francisco 1º, em 1516, por 4 mil táleres de ouro, um valor significativo para a época. Reencontrada a pintura, especialistas do Louvre levaram-na à Galleria degli Uffizi, em Florença, para verificar sua autenticidade.” </a:t>
            </a:r>
            <a:r>
              <a:rPr lang="it" u="sng">
                <a:solidFill>
                  <a:schemeClr val="hlink"/>
                </a:solidFill>
                <a:hlinkClick r:id="rId3"/>
              </a:rPr>
              <a:t>DW.com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Roubo da obra</a:t>
            </a:r>
            <a:endParaRPr sz="2500">
              <a:solidFill>
                <a:srgbClr val="B7B7B7"/>
              </a:solidFill>
            </a:endParaRPr>
          </a:p>
        </p:txBody>
      </p:sp>
      <p:sp>
        <p:nvSpPr>
          <p:cNvPr id="155" name="Google Shape;155;p25"/>
          <p:cNvSpPr txBox="1">
            <a:spLocks noGrp="1"/>
          </p:cNvSpPr>
          <p:nvPr>
            <p:ph type="body" idx="1"/>
          </p:nvPr>
        </p:nvSpPr>
        <p:spPr>
          <a:xfrm>
            <a:off x="311700" y="1076275"/>
            <a:ext cx="5869800" cy="3615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t"/>
              <a:t>“Vincenzo Peruggia é o italiano que roubou a Mona Lisa, em 21 de agosto de 1911 do Museu do Louvre. Ele alegou ser um patriota italiano que desejava retornar para seu país um dos numerosos tesouros que Napoleão Bonaparte havia roubado de lá.”</a:t>
            </a:r>
            <a:endParaRPr/>
          </a:p>
          <a:p>
            <a:pPr marL="0" lvl="0" indent="0" algn="just" rtl="0">
              <a:spcBef>
                <a:spcPts val="1600"/>
              </a:spcBef>
              <a:spcAft>
                <a:spcPts val="0"/>
              </a:spcAft>
              <a:buNone/>
            </a:pPr>
            <a:r>
              <a:rPr lang="it" u="sng">
                <a:solidFill>
                  <a:schemeClr val="hlink"/>
                </a:solidFill>
                <a:hlinkClick r:id="rId3"/>
              </a:rPr>
              <a:t>Wikipedia</a:t>
            </a:r>
            <a:endParaRPr/>
          </a:p>
          <a:p>
            <a:pPr marL="0" lvl="0" indent="0" algn="just" rtl="0">
              <a:spcBef>
                <a:spcPts val="1600"/>
              </a:spcBef>
              <a:spcAft>
                <a:spcPts val="1600"/>
              </a:spcAft>
              <a:buNone/>
            </a:pPr>
            <a:endParaRPr/>
          </a:p>
        </p:txBody>
      </p:sp>
      <p:pic>
        <p:nvPicPr>
          <p:cNvPr id="156" name="Google Shape;156;p25"/>
          <p:cNvPicPr preferRelativeResize="0"/>
          <p:nvPr/>
        </p:nvPicPr>
        <p:blipFill>
          <a:blip r:embed="rId4">
            <a:alphaModFix/>
          </a:blip>
          <a:stretch>
            <a:fillRect/>
          </a:stretch>
        </p:blipFill>
        <p:spPr>
          <a:xfrm>
            <a:off x="6181403" y="0"/>
            <a:ext cx="2962594"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6"/>
          <p:cNvSpPr txBox="1">
            <a:spLocks noGrp="1"/>
          </p:cNvSpPr>
          <p:nvPr>
            <p:ph type="title"/>
          </p:nvPr>
        </p:nvSpPr>
        <p:spPr>
          <a:xfrm>
            <a:off x="3548250" y="4705725"/>
            <a:ext cx="20475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1600" u="sng">
                <a:solidFill>
                  <a:schemeClr val="hlink"/>
                </a:solidFill>
                <a:hlinkClick r:id="rId3"/>
              </a:rPr>
              <a:t>Archivio Las Stampa</a:t>
            </a:r>
            <a:endParaRPr sz="1600"/>
          </a:p>
        </p:txBody>
      </p:sp>
      <p:pic>
        <p:nvPicPr>
          <p:cNvPr id="162" name="Google Shape;162;p26"/>
          <p:cNvPicPr preferRelativeResize="0"/>
          <p:nvPr/>
        </p:nvPicPr>
        <p:blipFill>
          <a:blip r:embed="rId4">
            <a:alphaModFix/>
          </a:blip>
          <a:stretch>
            <a:fillRect/>
          </a:stretch>
        </p:blipFill>
        <p:spPr>
          <a:xfrm>
            <a:off x="1275087" y="0"/>
            <a:ext cx="6593825" cy="47485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27"/>
          <p:cNvPicPr preferRelativeResize="0"/>
          <p:nvPr/>
        </p:nvPicPr>
        <p:blipFill>
          <a:blip r:embed="rId3">
            <a:alphaModFix/>
          </a:blip>
          <a:stretch>
            <a:fillRect/>
          </a:stretch>
        </p:blipFill>
        <p:spPr>
          <a:xfrm>
            <a:off x="2612400" y="0"/>
            <a:ext cx="4093198" cy="4535997"/>
          </a:xfrm>
          <a:prstGeom prst="rect">
            <a:avLst/>
          </a:prstGeom>
          <a:noFill/>
          <a:ln>
            <a:noFill/>
          </a:ln>
        </p:spPr>
      </p:pic>
      <p:sp>
        <p:nvSpPr>
          <p:cNvPr id="168" name="Google Shape;168;p27"/>
          <p:cNvSpPr/>
          <p:nvPr/>
        </p:nvSpPr>
        <p:spPr>
          <a:xfrm>
            <a:off x="2857683" y="345410"/>
            <a:ext cx="2540549" cy="3207091"/>
          </a:xfrm>
          <a:custGeom>
            <a:avLst/>
            <a:gdLst/>
            <a:ahLst/>
            <a:cxnLst/>
            <a:rect l="l" t="t" r="r" b="b"/>
            <a:pathLst>
              <a:path w="70210" h="110380" extrusionOk="0">
                <a:moveTo>
                  <a:pt x="2445" y="0"/>
                </a:moveTo>
                <a:lnTo>
                  <a:pt x="0" y="110380"/>
                </a:lnTo>
                <a:lnTo>
                  <a:pt x="22356" y="109332"/>
                </a:lnTo>
                <a:lnTo>
                  <a:pt x="22006" y="49252"/>
                </a:lnTo>
                <a:lnTo>
                  <a:pt x="54492" y="48902"/>
                </a:lnTo>
                <a:lnTo>
                  <a:pt x="53444" y="96757"/>
                </a:lnTo>
                <a:lnTo>
                  <a:pt x="70210" y="94312"/>
                </a:lnTo>
                <a:lnTo>
                  <a:pt x="68813" y="0"/>
                </a:lnTo>
                <a:close/>
              </a:path>
            </a:pathLst>
          </a:custGeom>
          <a:noFill/>
          <a:ln w="28575" cap="flat" cmpd="sng">
            <a:solidFill>
              <a:schemeClr val="accent5"/>
            </a:solidFill>
            <a:prstDash val="solid"/>
            <a:round/>
            <a:headEnd type="none" w="med" len="med"/>
            <a:tailEnd type="none" w="med" len="med"/>
          </a:ln>
        </p:spPr>
      </p:sp>
      <p:sp>
        <p:nvSpPr>
          <p:cNvPr id="169" name="Google Shape;169;p27"/>
          <p:cNvSpPr txBox="1"/>
          <p:nvPr/>
        </p:nvSpPr>
        <p:spPr>
          <a:xfrm>
            <a:off x="3388650" y="4536000"/>
            <a:ext cx="2540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4"/>
              </a:rPr>
              <a:t>Archivio Las Stampa</a:t>
            </a:r>
            <a:endParaRPr sz="18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sp>
        <p:nvSpPr>
          <p:cNvPr id="170" name="Google Shape;170;p27"/>
          <p:cNvSpPr/>
          <p:nvPr/>
        </p:nvSpPr>
        <p:spPr>
          <a:xfrm>
            <a:off x="7082725" y="1528725"/>
            <a:ext cx="1739400" cy="1093200"/>
          </a:xfrm>
          <a:prstGeom prst="wedgeRectCallout">
            <a:avLst>
              <a:gd name="adj1" fmla="val -68236"/>
              <a:gd name="adj2" fmla="val 29249"/>
            </a:avLst>
          </a:prstGeom>
          <a:solidFill>
            <a:srgbClr val="B6D7A8"/>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marR="0" lvl="0" indent="0" algn="just" rtl="0">
              <a:lnSpc>
                <a:spcPct val="100000"/>
              </a:lnSpc>
              <a:spcBef>
                <a:spcPts val="0"/>
              </a:spcBef>
              <a:spcAft>
                <a:spcPts val="0"/>
              </a:spcAft>
              <a:buNone/>
            </a:pPr>
            <a:r>
              <a:rPr lang="it"/>
              <a:t>Jornal publicado a 15 de dezembro de 1913 sobre o roubo de Mona Lisa.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8"/>
          <p:cNvSpPr txBox="1"/>
          <p:nvPr/>
        </p:nvSpPr>
        <p:spPr>
          <a:xfrm>
            <a:off x="3301663" y="4371350"/>
            <a:ext cx="25407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3"/>
              </a:rPr>
              <a:t>chroniclingamerica</a:t>
            </a:r>
            <a:endParaRPr sz="1600">
              <a:solidFill>
                <a:schemeClr val="dk2"/>
              </a:solidFill>
            </a:endParaRPr>
          </a:p>
          <a:p>
            <a:pPr marL="0" lvl="0" indent="0" algn="ctr" rtl="0">
              <a:spcBef>
                <a:spcPts val="0"/>
              </a:spcBef>
              <a:spcAft>
                <a:spcPts val="0"/>
              </a:spcAft>
              <a:buNone/>
            </a:pPr>
            <a:endParaRPr sz="16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pic>
        <p:nvPicPr>
          <p:cNvPr id="176" name="Google Shape;176;p28"/>
          <p:cNvPicPr preferRelativeResize="0"/>
          <p:nvPr/>
        </p:nvPicPr>
        <p:blipFill>
          <a:blip r:embed="rId4">
            <a:alphaModFix/>
          </a:blip>
          <a:stretch>
            <a:fillRect/>
          </a:stretch>
        </p:blipFill>
        <p:spPr>
          <a:xfrm>
            <a:off x="520250" y="234725"/>
            <a:ext cx="8103509" cy="4066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81" name="Google Shape;181;p29"/>
          <p:cNvPicPr preferRelativeResize="0"/>
          <p:nvPr/>
        </p:nvPicPr>
        <p:blipFill>
          <a:blip r:embed="rId3">
            <a:alphaModFix/>
          </a:blip>
          <a:stretch>
            <a:fillRect/>
          </a:stretch>
        </p:blipFill>
        <p:spPr>
          <a:xfrm>
            <a:off x="2307600" y="0"/>
            <a:ext cx="4093200" cy="4536003"/>
          </a:xfrm>
          <a:prstGeom prst="rect">
            <a:avLst/>
          </a:prstGeom>
          <a:noFill/>
          <a:ln>
            <a:noFill/>
          </a:ln>
        </p:spPr>
      </p:pic>
      <p:sp>
        <p:nvSpPr>
          <p:cNvPr id="182" name="Google Shape;182;p29"/>
          <p:cNvSpPr txBox="1"/>
          <p:nvPr/>
        </p:nvSpPr>
        <p:spPr>
          <a:xfrm>
            <a:off x="3083838" y="4536000"/>
            <a:ext cx="25407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4"/>
              </a:rPr>
              <a:t>chroniclingamerica</a:t>
            </a:r>
            <a:endParaRPr sz="1600">
              <a:solidFill>
                <a:schemeClr val="dk2"/>
              </a:solidFill>
            </a:endParaRPr>
          </a:p>
          <a:p>
            <a:pPr marL="0" lvl="0" indent="0" algn="ctr" rtl="0">
              <a:spcBef>
                <a:spcPts val="0"/>
              </a:spcBef>
              <a:spcAft>
                <a:spcPts val="0"/>
              </a:spcAft>
              <a:buNone/>
            </a:pPr>
            <a:endParaRPr sz="16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sp>
        <p:nvSpPr>
          <p:cNvPr id="183" name="Google Shape;183;p29"/>
          <p:cNvSpPr/>
          <p:nvPr/>
        </p:nvSpPr>
        <p:spPr>
          <a:xfrm>
            <a:off x="87875" y="1307025"/>
            <a:ext cx="1795200" cy="1093200"/>
          </a:xfrm>
          <a:prstGeom prst="wedgeRectCallout">
            <a:avLst>
              <a:gd name="adj1" fmla="val 74368"/>
              <a:gd name="adj2" fmla="val 56312"/>
            </a:avLst>
          </a:prstGeom>
          <a:solidFill>
            <a:srgbClr val="B6D7A8"/>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marR="0" lvl="0" indent="0" algn="just" rtl="0">
              <a:lnSpc>
                <a:spcPct val="100000"/>
              </a:lnSpc>
              <a:spcBef>
                <a:spcPts val="0"/>
              </a:spcBef>
              <a:spcAft>
                <a:spcPts val="0"/>
              </a:spcAft>
              <a:buNone/>
            </a:pPr>
            <a:r>
              <a:rPr lang="it"/>
              <a:t>Jornal (Washington) publicado a 13 de dezembro de 1913 sobre o roubo de Mona Lisa.</a:t>
            </a:r>
            <a:endParaRPr/>
          </a:p>
        </p:txBody>
      </p:sp>
      <p:pic>
        <p:nvPicPr>
          <p:cNvPr id="184" name="Google Shape;184;p29"/>
          <p:cNvPicPr preferRelativeResize="0"/>
          <p:nvPr/>
        </p:nvPicPr>
        <p:blipFill>
          <a:blip r:embed="rId5">
            <a:alphaModFix/>
          </a:blip>
          <a:stretch>
            <a:fillRect/>
          </a:stretch>
        </p:blipFill>
        <p:spPr>
          <a:xfrm>
            <a:off x="6951792" y="158075"/>
            <a:ext cx="2133600" cy="3219450"/>
          </a:xfrm>
          <a:prstGeom prst="rect">
            <a:avLst/>
          </a:prstGeom>
          <a:noFill/>
          <a:ln>
            <a:noFill/>
          </a:ln>
        </p:spPr>
      </p:pic>
      <p:sp>
        <p:nvSpPr>
          <p:cNvPr id="185" name="Google Shape;185;p29"/>
          <p:cNvSpPr/>
          <p:nvPr/>
        </p:nvSpPr>
        <p:spPr>
          <a:xfrm>
            <a:off x="6424750" y="1506375"/>
            <a:ext cx="527100" cy="694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2389425" y="109100"/>
            <a:ext cx="486600" cy="6945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87" name="Google Shape;187;p29"/>
          <p:cNvSpPr/>
          <p:nvPr/>
        </p:nvSpPr>
        <p:spPr>
          <a:xfrm>
            <a:off x="6951850" y="158075"/>
            <a:ext cx="2133600" cy="3219600"/>
          </a:xfrm>
          <a:prstGeom prst="rect">
            <a:avLst/>
          </a:prstGeom>
          <a:noFill/>
          <a:ln w="19050" cap="flat" cmpd="sng">
            <a:solidFill>
              <a:srgbClr val="4A86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0"/>
          <p:cNvSpPr txBox="1"/>
          <p:nvPr/>
        </p:nvSpPr>
        <p:spPr>
          <a:xfrm>
            <a:off x="257200" y="4496325"/>
            <a:ext cx="86295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3"/>
              </a:rPr>
              <a:t>artandobject</a:t>
            </a:r>
            <a:endParaRPr sz="1600">
              <a:solidFill>
                <a:schemeClr val="dk2"/>
              </a:solidFill>
            </a:endParaRPr>
          </a:p>
          <a:p>
            <a:pPr marL="0" lvl="0" indent="0" algn="ctr" rtl="0">
              <a:spcBef>
                <a:spcPts val="0"/>
              </a:spcBef>
              <a:spcAft>
                <a:spcPts val="0"/>
              </a:spcAft>
              <a:buNone/>
            </a:pPr>
            <a:endParaRPr sz="16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pic>
        <p:nvPicPr>
          <p:cNvPr id="193" name="Google Shape;193;p30"/>
          <p:cNvPicPr preferRelativeResize="0"/>
          <p:nvPr/>
        </p:nvPicPr>
        <p:blipFill>
          <a:blip r:embed="rId4">
            <a:alphaModFix/>
          </a:blip>
          <a:stretch>
            <a:fillRect/>
          </a:stretch>
        </p:blipFill>
        <p:spPr>
          <a:xfrm>
            <a:off x="257300" y="152400"/>
            <a:ext cx="8629393" cy="43439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1"/>
          <p:cNvSpPr txBox="1"/>
          <p:nvPr/>
        </p:nvSpPr>
        <p:spPr>
          <a:xfrm>
            <a:off x="2781624" y="4648725"/>
            <a:ext cx="3285300" cy="89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3"/>
              </a:rPr>
              <a:t>artandobject</a:t>
            </a:r>
            <a:endParaRPr sz="1600">
              <a:solidFill>
                <a:schemeClr val="dk2"/>
              </a:solidFill>
            </a:endParaRPr>
          </a:p>
          <a:p>
            <a:pPr marL="0" lvl="0" indent="0" algn="ctr" rtl="0">
              <a:spcBef>
                <a:spcPts val="0"/>
              </a:spcBef>
              <a:spcAft>
                <a:spcPts val="0"/>
              </a:spcAft>
              <a:buNone/>
            </a:pPr>
            <a:endParaRPr sz="16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sp>
        <p:nvSpPr>
          <p:cNvPr id="199" name="Google Shape;199;p31"/>
          <p:cNvSpPr/>
          <p:nvPr/>
        </p:nvSpPr>
        <p:spPr>
          <a:xfrm>
            <a:off x="6742200" y="1301075"/>
            <a:ext cx="2325600" cy="1093200"/>
          </a:xfrm>
          <a:prstGeom prst="wedgeRectCallout">
            <a:avLst>
              <a:gd name="adj1" fmla="val -78275"/>
              <a:gd name="adj2" fmla="val 39661"/>
            </a:avLst>
          </a:prstGeom>
          <a:solidFill>
            <a:srgbClr val="B6D7A8"/>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marR="0" lvl="0" indent="0" algn="just" rtl="0">
              <a:lnSpc>
                <a:spcPct val="100000"/>
              </a:lnSpc>
              <a:spcBef>
                <a:spcPts val="0"/>
              </a:spcBef>
              <a:spcAft>
                <a:spcPts val="0"/>
              </a:spcAft>
              <a:buNone/>
            </a:pPr>
            <a:r>
              <a:rPr lang="it"/>
              <a:t>Jornal “Excelsior” francês lança notícia a celebrar a recuperação da Mona Lisa a 1 de Janeiro de 1914.</a:t>
            </a:r>
            <a:endParaRPr/>
          </a:p>
        </p:txBody>
      </p:sp>
      <p:pic>
        <p:nvPicPr>
          <p:cNvPr id="200" name="Google Shape;200;p31"/>
          <p:cNvPicPr preferRelativeResize="0"/>
          <p:nvPr/>
        </p:nvPicPr>
        <p:blipFill>
          <a:blip r:embed="rId4">
            <a:alphaModFix/>
          </a:blip>
          <a:stretch>
            <a:fillRect/>
          </a:stretch>
        </p:blipFill>
        <p:spPr>
          <a:xfrm>
            <a:off x="2781638" y="0"/>
            <a:ext cx="3285274" cy="46487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body" idx="1"/>
          </p:nvPr>
        </p:nvSpPr>
        <p:spPr>
          <a:xfrm>
            <a:off x="311700" y="1017725"/>
            <a:ext cx="8520600" cy="3958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t" dirty="0"/>
              <a:t>“Mona Lisa também conhecida como “A Gioconda”, ou ainda Mona Lisa del Giocondo é a mais notável e conhecida obra de Leonardo da Vinci, um dos mais eminentes </a:t>
            </a:r>
            <a:r>
              <a:rPr lang="it" dirty="0">
                <a:uFill>
                  <a:noFill/>
                </a:uFill>
              </a:rPr>
              <a:t>homens do Renascimento</a:t>
            </a:r>
            <a:r>
              <a:rPr lang="it" dirty="0"/>
              <a:t> </a:t>
            </a:r>
            <a:r>
              <a:rPr lang="it" dirty="0">
                <a:uFill>
                  <a:noFill/>
                </a:uFill>
              </a:rPr>
              <a:t>italiano</a:t>
            </a:r>
            <a:r>
              <a:rPr lang="it" dirty="0"/>
              <a:t>. A sua pintura foi iniciada em </a:t>
            </a:r>
            <a:r>
              <a:rPr lang="it" dirty="0">
                <a:uFill>
                  <a:noFill/>
                </a:uFill>
              </a:rPr>
              <a:t>1503</a:t>
            </a:r>
            <a:r>
              <a:rPr lang="it" dirty="0"/>
              <a:t> e é nesta obra que o artista melhor concebeu a técnica do “sfumato”. O quadro representa uma mulher com uma expressão introspectiva e um pouco tímida. O seu sorriso restrito é muito sedutor, mesmo que um pouco conservador. O seu corpo representa o padrão de beleza da mulher na época de Leonardo.”</a:t>
            </a:r>
            <a:endParaRPr dirty="0"/>
          </a:p>
          <a:p>
            <a:pPr marL="0" lvl="0" indent="0" algn="l" rtl="0">
              <a:spcBef>
                <a:spcPts val="1600"/>
              </a:spcBef>
              <a:spcAft>
                <a:spcPts val="0"/>
              </a:spcAft>
              <a:buNone/>
            </a:pPr>
            <a:r>
              <a:rPr lang="it" u="sng" dirty="0">
                <a:solidFill>
                  <a:schemeClr val="hlink"/>
                </a:solidFill>
                <a:hlinkClick r:id="rId3"/>
              </a:rPr>
              <a:t>Mona Lisa - Wikipédia</a:t>
            </a:r>
            <a:endParaRPr dirty="0"/>
          </a:p>
          <a:p>
            <a:pPr marL="0" lvl="0" indent="0" algn="l" rtl="0">
              <a:spcBef>
                <a:spcPts val="1600"/>
              </a:spcBef>
              <a:spcAft>
                <a:spcPts val="0"/>
              </a:spcAft>
              <a:buNone/>
            </a:pPr>
            <a:endParaRPr dirty="0"/>
          </a:p>
          <a:p>
            <a:pPr marL="0" lvl="0" indent="0" algn="l" rtl="0">
              <a:spcBef>
                <a:spcPts val="1600"/>
              </a:spcBef>
              <a:spcAft>
                <a:spcPts val="1600"/>
              </a:spcAft>
              <a:buNone/>
            </a:pPr>
            <a:r>
              <a:rPr lang="it" dirty="0"/>
              <a:t> </a:t>
            </a:r>
            <a:endParaRPr dirty="0"/>
          </a:p>
        </p:txBody>
      </p:sp>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Tema - Apresentação</a:t>
            </a:r>
            <a:endParaRPr sz="2500">
              <a:solidFill>
                <a:srgbClr val="B7B7B7"/>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2"/>
          <p:cNvSpPr/>
          <p:nvPr/>
        </p:nvSpPr>
        <p:spPr>
          <a:xfrm>
            <a:off x="0" y="0"/>
            <a:ext cx="9144000" cy="41169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txBox="1">
            <a:spLocks noGrp="1"/>
          </p:cNvSpPr>
          <p:nvPr>
            <p:ph type="body" idx="1"/>
          </p:nvPr>
        </p:nvSpPr>
        <p:spPr>
          <a:xfrm>
            <a:off x="4100" y="4116900"/>
            <a:ext cx="9144000" cy="9828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Clr>
                <a:schemeClr val="dk1"/>
              </a:buClr>
              <a:buSzPts val="1100"/>
              <a:buFont typeface="Arial"/>
              <a:buNone/>
            </a:pPr>
            <a:r>
              <a:rPr lang="it"/>
              <a:t>Aqui estão representadas outras maneiras de demonstrar afeto á arte em si, ao tatuar para sempre no seu corpo a figura (neste caso “Mona Lisa”).</a:t>
            </a:r>
            <a:endParaRPr/>
          </a:p>
        </p:txBody>
      </p:sp>
      <p:pic>
        <p:nvPicPr>
          <p:cNvPr id="207" name="Google Shape;207;p32"/>
          <p:cNvPicPr preferRelativeResize="0"/>
          <p:nvPr/>
        </p:nvPicPr>
        <p:blipFill>
          <a:blip r:embed="rId3">
            <a:alphaModFix/>
          </a:blip>
          <a:stretch>
            <a:fillRect/>
          </a:stretch>
        </p:blipFill>
        <p:spPr>
          <a:xfrm>
            <a:off x="4100" y="-8"/>
            <a:ext cx="9143998" cy="4116966"/>
          </a:xfrm>
          <a:prstGeom prst="rect">
            <a:avLst/>
          </a:prstGeom>
          <a:noFill/>
          <a:ln>
            <a:noFill/>
          </a:ln>
        </p:spPr>
      </p:pic>
      <p:sp>
        <p:nvSpPr>
          <p:cNvPr id="208" name="Google Shape;208;p32"/>
          <p:cNvSpPr/>
          <p:nvPr/>
        </p:nvSpPr>
        <p:spPr>
          <a:xfrm>
            <a:off x="1818975" y="44300"/>
            <a:ext cx="1470000" cy="427800"/>
          </a:xfrm>
          <a:prstGeom prst="leftArrow">
            <a:avLst>
              <a:gd name="adj1" fmla="val 50000"/>
              <a:gd name="adj2" fmla="val 50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t"/>
              <a:t>Palavra-Chave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3"/>
          <p:cNvSpPr txBox="1"/>
          <p:nvPr/>
        </p:nvSpPr>
        <p:spPr>
          <a:xfrm>
            <a:off x="1396100" y="4495350"/>
            <a:ext cx="6352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u="sng">
                <a:solidFill>
                  <a:schemeClr val="hlink"/>
                </a:solidFill>
                <a:latin typeface="Oxygen"/>
                <a:ea typeface="Oxygen"/>
                <a:cs typeface="Oxygen"/>
                <a:sym typeface="Oxygen"/>
                <a:hlinkClick r:id="rId3"/>
              </a:rPr>
              <a:t>Artsteps</a:t>
            </a:r>
            <a:endParaRPr>
              <a:latin typeface="Oxygen"/>
              <a:ea typeface="Oxygen"/>
              <a:cs typeface="Oxygen"/>
              <a:sym typeface="Oxygen"/>
            </a:endParaRPr>
          </a:p>
        </p:txBody>
      </p:sp>
      <p:pic>
        <p:nvPicPr>
          <p:cNvPr id="214" name="Google Shape;214;p33"/>
          <p:cNvPicPr preferRelativeResize="0"/>
          <p:nvPr/>
        </p:nvPicPr>
        <p:blipFill>
          <a:blip r:embed="rId4">
            <a:alphaModFix/>
          </a:blip>
          <a:stretch>
            <a:fillRect/>
          </a:stretch>
        </p:blipFill>
        <p:spPr>
          <a:xfrm>
            <a:off x="847925" y="304800"/>
            <a:ext cx="7448139" cy="4190550"/>
          </a:xfrm>
          <a:prstGeom prst="rect">
            <a:avLst/>
          </a:prstGeom>
          <a:noFill/>
          <a:ln>
            <a:noFill/>
          </a:ln>
        </p:spPr>
      </p:pic>
      <p:sp>
        <p:nvSpPr>
          <p:cNvPr id="215" name="Google Shape;215;p33"/>
          <p:cNvSpPr/>
          <p:nvPr/>
        </p:nvSpPr>
        <p:spPr>
          <a:xfrm>
            <a:off x="847925" y="304800"/>
            <a:ext cx="7448100" cy="41904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4"/>
          <p:cNvSpPr txBox="1">
            <a:spLocks noGrp="1"/>
          </p:cNvSpPr>
          <p:nvPr>
            <p:ph type="body" idx="1"/>
          </p:nvPr>
        </p:nvSpPr>
        <p:spPr>
          <a:xfrm>
            <a:off x="311700" y="867575"/>
            <a:ext cx="8520600" cy="405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t"/>
              <a:t>Após a realização deste projeto constatei que a arte em geral é algo que deveria ser mais procurada, uma vez que são uma mais-valia para a história do país, visto que fomentam o desenvolvimento educacional e profissional da população. A realização deste projeto foi algo bastante vantajoso, na medida em que foi possível mobilizar muita teoria sobre arte. Consegui saber e aprender que existem mais histórias por trás das pinturas. A maior dificuldade encontrada no decurso da realização deste trabalho foi a pesquisa por jornais e documentos que já não estivessem no relatório que o professor forneceu.</a:t>
            </a:r>
            <a:endParaRPr/>
          </a:p>
          <a:p>
            <a:pPr marL="0" lvl="0" indent="0" algn="just" rtl="0">
              <a:spcBef>
                <a:spcPts val="1600"/>
              </a:spcBef>
              <a:spcAft>
                <a:spcPts val="0"/>
              </a:spcAft>
              <a:buClr>
                <a:schemeClr val="dk1"/>
              </a:buClr>
              <a:buSzPts val="1100"/>
              <a:buFont typeface="Arial"/>
              <a:buNone/>
            </a:pPr>
            <a:endParaRPr/>
          </a:p>
          <a:p>
            <a:pPr marL="0" lvl="0" indent="0" algn="l" rtl="0">
              <a:spcBef>
                <a:spcPts val="1600"/>
              </a:spcBef>
              <a:spcAft>
                <a:spcPts val="1600"/>
              </a:spcAft>
              <a:buNone/>
            </a:pPr>
            <a:endParaRPr/>
          </a:p>
        </p:txBody>
      </p:sp>
      <p:sp>
        <p:nvSpPr>
          <p:cNvPr id="221" name="Google Shape;221;p34"/>
          <p:cNvSpPr txBox="1">
            <a:spLocks noGrp="1"/>
          </p:cNvSpPr>
          <p:nvPr>
            <p:ph type="title"/>
          </p:nvPr>
        </p:nvSpPr>
        <p:spPr>
          <a:xfrm>
            <a:off x="311700" y="1971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Conclusões e recomendações</a:t>
            </a:r>
            <a:endParaRPr sz="2500">
              <a:solidFill>
                <a:srgbClr val="B7B7B7"/>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Mona Lisa - Apresentação</a:t>
            </a:r>
            <a:endParaRPr/>
          </a:p>
        </p:txBody>
      </p:sp>
      <p:sp>
        <p:nvSpPr>
          <p:cNvPr id="71" name="Google Shape;71;p15"/>
          <p:cNvSpPr txBox="1">
            <a:spLocks noGrp="1"/>
          </p:cNvSpPr>
          <p:nvPr>
            <p:ph type="body" idx="1"/>
          </p:nvPr>
        </p:nvSpPr>
        <p:spPr>
          <a:xfrm>
            <a:off x="311700" y="1152475"/>
            <a:ext cx="5075100" cy="3416400"/>
          </a:xfrm>
          <a:prstGeom prst="rect">
            <a:avLst/>
          </a:prstGeom>
        </p:spPr>
        <p:txBody>
          <a:bodyPr spcFirstLastPara="1" wrap="square" lIns="91425" tIns="91425" rIns="91425" bIns="91425" anchor="t" anchorCtr="0">
            <a:noAutofit/>
          </a:bodyPr>
          <a:lstStyle/>
          <a:p>
            <a:pPr marL="0" lvl="0" indent="0" algn="just" rtl="0">
              <a:spcBef>
                <a:spcPts val="0"/>
              </a:spcBef>
              <a:spcAft>
                <a:spcPts val="1600"/>
              </a:spcAft>
              <a:buNone/>
            </a:pPr>
            <a:r>
              <a:rPr lang="it"/>
              <a:t>Eu escolhi esta obra pelo facto de ser uma das maiores do mundo senão mesmo a maior, retratar a beleza da mulher do tempo de Leonardo e pela curiosidade de querer saber mais sobre a história da mesma.</a:t>
            </a:r>
            <a:endParaRPr/>
          </a:p>
        </p:txBody>
      </p:sp>
      <p:pic>
        <p:nvPicPr>
          <p:cNvPr id="72" name="Google Shape;72;p15"/>
          <p:cNvPicPr preferRelativeResize="0"/>
          <p:nvPr/>
        </p:nvPicPr>
        <p:blipFill>
          <a:blip r:embed="rId3">
            <a:alphaModFix/>
          </a:blip>
          <a:stretch>
            <a:fillRect/>
          </a:stretch>
        </p:blipFill>
        <p:spPr>
          <a:xfrm>
            <a:off x="5488950" y="661275"/>
            <a:ext cx="2898175" cy="3907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Mona Lisa - Vídeos</a:t>
            </a:r>
            <a:endParaRPr/>
          </a:p>
        </p:txBody>
      </p:sp>
      <p:pic>
        <p:nvPicPr>
          <p:cNvPr id="78" name="Google Shape;78;p16"/>
          <p:cNvPicPr preferRelativeResize="0"/>
          <p:nvPr/>
        </p:nvPicPr>
        <p:blipFill rotWithShape="1">
          <a:blip r:embed="rId3">
            <a:alphaModFix/>
          </a:blip>
          <a:srcRect l="3165" t="4588" r="2637" b="19434"/>
          <a:stretch/>
        </p:blipFill>
        <p:spPr>
          <a:xfrm>
            <a:off x="4725150" y="1206275"/>
            <a:ext cx="4101825" cy="3195325"/>
          </a:xfrm>
          <a:prstGeom prst="rect">
            <a:avLst/>
          </a:prstGeom>
          <a:noFill/>
          <a:ln>
            <a:noFill/>
          </a:ln>
        </p:spPr>
      </p:pic>
      <p:sp>
        <p:nvSpPr>
          <p:cNvPr id="79" name="Google Shape;79;p16"/>
          <p:cNvSpPr txBox="1"/>
          <p:nvPr/>
        </p:nvSpPr>
        <p:spPr>
          <a:xfrm>
            <a:off x="4702150" y="4579925"/>
            <a:ext cx="4130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u="sng">
                <a:solidFill>
                  <a:schemeClr val="hlink"/>
                </a:solidFill>
                <a:hlinkClick r:id="rId4"/>
              </a:rPr>
              <a:t>YouTube</a:t>
            </a:r>
            <a:endParaRPr/>
          </a:p>
        </p:txBody>
      </p:sp>
      <p:pic>
        <p:nvPicPr>
          <p:cNvPr id="80" name="Google Shape;80;p16"/>
          <p:cNvPicPr preferRelativeResize="0"/>
          <p:nvPr/>
        </p:nvPicPr>
        <p:blipFill rotWithShape="1">
          <a:blip r:embed="rId5">
            <a:alphaModFix/>
          </a:blip>
          <a:srcRect l="2398" t="3128" r="2408" b="11634"/>
          <a:stretch/>
        </p:blipFill>
        <p:spPr>
          <a:xfrm>
            <a:off x="343050" y="1206275"/>
            <a:ext cx="4226100" cy="3195325"/>
          </a:xfrm>
          <a:prstGeom prst="rect">
            <a:avLst/>
          </a:prstGeom>
          <a:noFill/>
          <a:ln>
            <a:noFill/>
          </a:ln>
        </p:spPr>
      </p:pic>
      <p:sp>
        <p:nvSpPr>
          <p:cNvPr id="81" name="Google Shape;81;p16"/>
          <p:cNvSpPr txBox="1"/>
          <p:nvPr/>
        </p:nvSpPr>
        <p:spPr>
          <a:xfrm>
            <a:off x="311700" y="4579925"/>
            <a:ext cx="4260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u="sng">
                <a:solidFill>
                  <a:schemeClr val="hlink"/>
                </a:solidFill>
                <a:hlinkClick r:id="rId6"/>
              </a:rPr>
              <a:t>Vimeo</a:t>
            </a:r>
            <a:endParaRPr/>
          </a:p>
        </p:txBody>
      </p:sp>
      <p:sp>
        <p:nvSpPr>
          <p:cNvPr id="82" name="Google Shape;82;p16"/>
          <p:cNvSpPr/>
          <p:nvPr/>
        </p:nvSpPr>
        <p:spPr>
          <a:xfrm>
            <a:off x="384150" y="1206750"/>
            <a:ext cx="4188000" cy="319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p:nvPr/>
        </p:nvSpPr>
        <p:spPr>
          <a:xfrm>
            <a:off x="4769450" y="1206750"/>
            <a:ext cx="4057500" cy="3194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7"/>
          <p:cNvSpPr txBox="1"/>
          <p:nvPr/>
        </p:nvSpPr>
        <p:spPr>
          <a:xfrm>
            <a:off x="2704875" y="4270125"/>
            <a:ext cx="3734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u="sng">
                <a:solidFill>
                  <a:schemeClr val="hlink"/>
                </a:solidFill>
                <a:hlinkClick r:id="rId3"/>
              </a:rPr>
              <a:t>Arte TV</a:t>
            </a:r>
            <a:endParaRPr/>
          </a:p>
        </p:txBody>
      </p:sp>
      <p:pic>
        <p:nvPicPr>
          <p:cNvPr id="89" name="Google Shape;89;p17"/>
          <p:cNvPicPr preferRelativeResize="0"/>
          <p:nvPr/>
        </p:nvPicPr>
        <p:blipFill>
          <a:blip r:embed="rId4">
            <a:alphaModFix/>
          </a:blip>
          <a:stretch>
            <a:fillRect/>
          </a:stretch>
        </p:blipFill>
        <p:spPr>
          <a:xfrm>
            <a:off x="2496850" y="1167525"/>
            <a:ext cx="4191000" cy="3136200"/>
          </a:xfrm>
          <a:prstGeom prst="rect">
            <a:avLst/>
          </a:prstGeom>
          <a:noFill/>
          <a:ln>
            <a:noFill/>
          </a:ln>
        </p:spPr>
      </p:pic>
      <p:sp>
        <p:nvSpPr>
          <p:cNvPr id="90" name="Google Shape;90;p17"/>
          <p:cNvSpPr/>
          <p:nvPr/>
        </p:nvSpPr>
        <p:spPr>
          <a:xfrm>
            <a:off x="2496850" y="1167513"/>
            <a:ext cx="4191000" cy="3136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Mona Lisa - Vídeos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311700" y="445025"/>
            <a:ext cx="660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Música</a:t>
            </a:r>
            <a:endParaRPr sz="2500">
              <a:solidFill>
                <a:srgbClr val="B7B7B7"/>
              </a:solidFill>
            </a:endParaRPr>
          </a:p>
        </p:txBody>
      </p:sp>
      <p:pic>
        <p:nvPicPr>
          <p:cNvPr id="97" name="Google Shape;97;p18"/>
          <p:cNvPicPr preferRelativeResize="0"/>
          <p:nvPr/>
        </p:nvPicPr>
        <p:blipFill>
          <a:blip r:embed="rId3">
            <a:alphaModFix/>
          </a:blip>
          <a:stretch>
            <a:fillRect/>
          </a:stretch>
        </p:blipFill>
        <p:spPr>
          <a:xfrm>
            <a:off x="3027225" y="693650"/>
            <a:ext cx="4613550" cy="4068849"/>
          </a:xfrm>
          <a:prstGeom prst="rect">
            <a:avLst/>
          </a:prstGeom>
          <a:noFill/>
          <a:ln>
            <a:noFill/>
          </a:ln>
        </p:spPr>
      </p:pic>
      <p:sp>
        <p:nvSpPr>
          <p:cNvPr id="98" name="Google Shape;98;p18"/>
          <p:cNvSpPr/>
          <p:nvPr/>
        </p:nvSpPr>
        <p:spPr>
          <a:xfrm>
            <a:off x="3027225" y="693650"/>
            <a:ext cx="4613700" cy="4068900"/>
          </a:xfrm>
          <a:prstGeom prst="rect">
            <a:avLst/>
          </a:prstGeom>
          <a:noFill/>
          <a:ln w="19050"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8"/>
          <p:cNvSpPr/>
          <p:nvPr/>
        </p:nvSpPr>
        <p:spPr>
          <a:xfrm>
            <a:off x="447575" y="1888800"/>
            <a:ext cx="2033400" cy="1093200"/>
          </a:xfrm>
          <a:prstGeom prst="wedgeRectCallout">
            <a:avLst>
              <a:gd name="adj1" fmla="val 74368"/>
              <a:gd name="adj2" fmla="val 56312"/>
            </a:avLst>
          </a:prstGeom>
          <a:solidFill>
            <a:srgbClr val="B6D7A8"/>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marR="0" lvl="0" indent="0" algn="just" rtl="0">
              <a:lnSpc>
                <a:spcPct val="100000"/>
              </a:lnSpc>
              <a:spcBef>
                <a:spcPts val="0"/>
              </a:spcBef>
              <a:spcAft>
                <a:spcPts val="0"/>
              </a:spcAft>
              <a:buNone/>
            </a:pPr>
            <a:r>
              <a:rPr lang="it"/>
              <a:t>Gravada em Março de 1950 e lançada a Maio do mesmo ano.</a:t>
            </a:r>
            <a:endParaRPr/>
          </a:p>
        </p:txBody>
      </p:sp>
      <p:sp>
        <p:nvSpPr>
          <p:cNvPr id="100" name="Google Shape;100;p18"/>
          <p:cNvSpPr txBox="1"/>
          <p:nvPr/>
        </p:nvSpPr>
        <p:spPr>
          <a:xfrm>
            <a:off x="4063725" y="4762550"/>
            <a:ext cx="2540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t" sz="1600" u="sng">
                <a:solidFill>
                  <a:schemeClr val="hlink"/>
                </a:solidFill>
                <a:hlinkClick r:id="rId4"/>
              </a:rPr>
              <a:t>YouTube</a:t>
            </a:r>
            <a:endParaRPr sz="1800">
              <a:solidFill>
                <a:schemeClr val="dk2"/>
              </a:solidFill>
            </a:endParaRPr>
          </a:p>
          <a:p>
            <a:pPr marL="0" lvl="0" indent="0" algn="l" rtl="0">
              <a:spcBef>
                <a:spcPts val="0"/>
              </a:spcBef>
              <a:spcAft>
                <a:spcPts val="0"/>
              </a:spcAft>
              <a:buNone/>
            </a:pPr>
            <a:endParaRPr>
              <a:latin typeface="Oxygen"/>
              <a:ea typeface="Oxygen"/>
              <a:cs typeface="Oxygen"/>
              <a:sym typeface="Oxyge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9"/>
          <p:cNvSpPr txBox="1">
            <a:spLocks noGrp="1"/>
          </p:cNvSpPr>
          <p:nvPr>
            <p:ph type="title"/>
          </p:nvPr>
        </p:nvSpPr>
        <p:spPr>
          <a:xfrm>
            <a:off x="311700" y="445025"/>
            <a:ext cx="4682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Aparições do quadro em filmes</a:t>
            </a:r>
            <a:endParaRPr/>
          </a:p>
        </p:txBody>
      </p:sp>
      <p:pic>
        <p:nvPicPr>
          <p:cNvPr id="106" name="Google Shape;106;p19"/>
          <p:cNvPicPr preferRelativeResize="0"/>
          <p:nvPr/>
        </p:nvPicPr>
        <p:blipFill>
          <a:blip r:embed="rId3">
            <a:alphaModFix/>
          </a:blip>
          <a:stretch>
            <a:fillRect/>
          </a:stretch>
        </p:blipFill>
        <p:spPr>
          <a:xfrm>
            <a:off x="0" y="1217836"/>
            <a:ext cx="9144001" cy="2222778"/>
          </a:xfrm>
          <a:prstGeom prst="rect">
            <a:avLst/>
          </a:prstGeom>
          <a:noFill/>
          <a:ln>
            <a:noFill/>
          </a:ln>
        </p:spPr>
      </p:pic>
      <p:sp>
        <p:nvSpPr>
          <p:cNvPr id="107" name="Google Shape;107;p19"/>
          <p:cNvSpPr/>
          <p:nvPr/>
        </p:nvSpPr>
        <p:spPr>
          <a:xfrm>
            <a:off x="6110700" y="2190575"/>
            <a:ext cx="3033300" cy="2373000"/>
          </a:xfrm>
          <a:prstGeom prst="wedgeRoundRectCallout">
            <a:avLst>
              <a:gd name="adj1" fmla="val 3266"/>
              <a:gd name="adj2" fmla="val 50112"/>
              <a:gd name="adj3" fmla="val 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just" rtl="0">
              <a:lnSpc>
                <a:spcPct val="115000"/>
              </a:lnSpc>
              <a:spcBef>
                <a:spcPts val="0"/>
              </a:spcBef>
              <a:spcAft>
                <a:spcPts val="0"/>
              </a:spcAft>
              <a:buClr>
                <a:srgbClr val="000000"/>
              </a:buClr>
              <a:buSzPts val="1100"/>
              <a:buFont typeface="Arial"/>
              <a:buNone/>
            </a:pPr>
            <a:endParaRPr sz="1700">
              <a:solidFill>
                <a:srgbClr val="595959"/>
              </a:solidFill>
            </a:endParaRPr>
          </a:p>
          <a:p>
            <a:pPr marL="0" lvl="0" indent="0" algn="just" rtl="0">
              <a:lnSpc>
                <a:spcPct val="115000"/>
              </a:lnSpc>
              <a:spcBef>
                <a:spcPts val="1600"/>
              </a:spcBef>
              <a:spcAft>
                <a:spcPts val="0"/>
              </a:spcAft>
              <a:buClr>
                <a:srgbClr val="000000"/>
              </a:buClr>
              <a:buSzPts val="1100"/>
              <a:buFont typeface="Arial"/>
              <a:buNone/>
            </a:pPr>
            <a:endParaRPr sz="1700">
              <a:solidFill>
                <a:srgbClr val="595959"/>
              </a:solidFill>
            </a:endParaRPr>
          </a:p>
          <a:p>
            <a:pPr marL="0" lvl="0" indent="0" algn="just" rtl="0">
              <a:lnSpc>
                <a:spcPct val="115000"/>
              </a:lnSpc>
              <a:spcBef>
                <a:spcPts val="1600"/>
              </a:spcBef>
              <a:spcAft>
                <a:spcPts val="0"/>
              </a:spcAft>
              <a:buClr>
                <a:srgbClr val="000000"/>
              </a:buClr>
              <a:buSzPts val="1100"/>
              <a:buFont typeface="Arial"/>
              <a:buNone/>
            </a:pPr>
            <a:r>
              <a:rPr lang="it" sz="1700">
                <a:solidFill>
                  <a:srgbClr val="595959"/>
                </a:solidFill>
              </a:rPr>
              <a:t>Filmes onde a Mona Lisa é a maior atração e aparece em destaque.</a:t>
            </a:r>
            <a:endParaRPr sz="1700">
              <a:solidFill>
                <a:srgbClr val="595959"/>
              </a:solidFill>
            </a:endParaRPr>
          </a:p>
          <a:p>
            <a:pPr marL="0" lvl="0" indent="0" algn="just" rtl="0">
              <a:lnSpc>
                <a:spcPct val="115000"/>
              </a:lnSpc>
              <a:spcBef>
                <a:spcPts val="1600"/>
              </a:spcBef>
              <a:spcAft>
                <a:spcPts val="0"/>
              </a:spcAft>
              <a:buClr>
                <a:srgbClr val="000000"/>
              </a:buClr>
              <a:buSzPts val="1100"/>
              <a:buFont typeface="Arial"/>
              <a:buNone/>
            </a:pPr>
            <a:r>
              <a:rPr lang="it" sz="1700" u="sng">
                <a:solidFill>
                  <a:schemeClr val="hlink"/>
                </a:solidFill>
                <a:hlinkClick r:id="rId4"/>
              </a:rPr>
              <a:t>LINK - PESQUISA</a:t>
            </a:r>
            <a:endParaRPr sz="1700">
              <a:solidFill>
                <a:srgbClr val="595959"/>
              </a:solidFill>
            </a:endParaRPr>
          </a:p>
          <a:p>
            <a:pPr marL="0" lvl="0" indent="0" algn="just" rtl="0">
              <a:lnSpc>
                <a:spcPct val="115000"/>
              </a:lnSpc>
              <a:spcBef>
                <a:spcPts val="1600"/>
              </a:spcBef>
              <a:spcAft>
                <a:spcPts val="0"/>
              </a:spcAft>
              <a:buClr>
                <a:srgbClr val="000000"/>
              </a:buClr>
              <a:buSzPts val="1100"/>
              <a:buFont typeface="Arial"/>
              <a:buNone/>
            </a:pPr>
            <a:endParaRPr sz="1700">
              <a:solidFill>
                <a:srgbClr val="595959"/>
              </a:solidFill>
            </a:endParaRPr>
          </a:p>
          <a:p>
            <a:pPr marL="0" lvl="0" indent="0" algn="l" rtl="0">
              <a:lnSpc>
                <a:spcPct val="115000"/>
              </a:lnSpc>
              <a:spcBef>
                <a:spcPts val="1600"/>
              </a:spcBef>
              <a:spcAft>
                <a:spcPts val="1600"/>
              </a:spcAft>
              <a:buClr>
                <a:srgbClr val="000000"/>
              </a:buClr>
              <a:buSzPts val="1100"/>
              <a:buFont typeface="Arial"/>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0"/>
          <p:cNvSpPr txBox="1">
            <a:spLocks noGrp="1"/>
          </p:cNvSpPr>
          <p:nvPr>
            <p:ph type="title"/>
          </p:nvPr>
        </p:nvSpPr>
        <p:spPr>
          <a:xfrm>
            <a:off x="2230800" y="0"/>
            <a:ext cx="4682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 sz="2500">
                <a:solidFill>
                  <a:srgbClr val="B7B7B7"/>
                </a:solidFill>
              </a:rPr>
              <a:t>Aparição do quadro</a:t>
            </a:r>
            <a:endParaRPr/>
          </a:p>
        </p:txBody>
      </p:sp>
      <p:pic>
        <p:nvPicPr>
          <p:cNvPr id="113" name="Google Shape;113;p20"/>
          <p:cNvPicPr preferRelativeResize="0"/>
          <p:nvPr/>
        </p:nvPicPr>
        <p:blipFill>
          <a:blip r:embed="rId3">
            <a:alphaModFix/>
          </a:blip>
          <a:stretch>
            <a:fillRect/>
          </a:stretch>
        </p:blipFill>
        <p:spPr>
          <a:xfrm>
            <a:off x="152400" y="617525"/>
            <a:ext cx="8839200" cy="3413663"/>
          </a:xfrm>
          <a:prstGeom prst="rect">
            <a:avLst/>
          </a:prstGeom>
          <a:noFill/>
          <a:ln>
            <a:noFill/>
          </a:ln>
        </p:spPr>
      </p:pic>
      <p:sp>
        <p:nvSpPr>
          <p:cNvPr id="114" name="Google Shape;114;p20"/>
          <p:cNvSpPr/>
          <p:nvPr/>
        </p:nvSpPr>
        <p:spPr>
          <a:xfrm>
            <a:off x="152400" y="4031200"/>
            <a:ext cx="8839200" cy="1093200"/>
          </a:xfrm>
          <a:prstGeom prst="wedgeRectCallout">
            <a:avLst>
              <a:gd name="adj1" fmla="val 50102"/>
              <a:gd name="adj2" fmla="val 30445"/>
            </a:avLst>
          </a:prstGeom>
          <a:solidFill>
            <a:srgbClr val="B6D7A8"/>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marR="0" lvl="0" indent="0" algn="just" rtl="0">
              <a:lnSpc>
                <a:spcPct val="100000"/>
              </a:lnSpc>
              <a:spcBef>
                <a:spcPts val="0"/>
              </a:spcBef>
              <a:spcAft>
                <a:spcPts val="0"/>
              </a:spcAft>
              <a:buNone/>
            </a:pPr>
            <a:r>
              <a:rPr lang="it"/>
              <a:t>Este filme baseia-se na “Mona Lisa” perder o seu famoso sorriso e foi lançado em 1977. “The Mona Lisa loses her famous smile, and so does the rest of the world…” </a:t>
            </a:r>
            <a:r>
              <a:rPr lang="it" sz="1600" u="sng">
                <a:solidFill>
                  <a:schemeClr val="hlink"/>
                </a:solidFill>
                <a:hlinkClick r:id="rId4"/>
              </a:rPr>
              <a:t>IMDb</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152400" y="112700"/>
            <a:ext cx="288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sz="2500">
                <a:solidFill>
                  <a:srgbClr val="B7B7B7"/>
                </a:solidFill>
              </a:rPr>
              <a:t>Mona Lisa - Selos</a:t>
            </a:r>
            <a:endParaRPr/>
          </a:p>
        </p:txBody>
      </p:sp>
      <p:pic>
        <p:nvPicPr>
          <p:cNvPr id="120" name="Google Shape;120;p21"/>
          <p:cNvPicPr preferRelativeResize="0"/>
          <p:nvPr/>
        </p:nvPicPr>
        <p:blipFill>
          <a:blip r:embed="rId3">
            <a:alphaModFix/>
          </a:blip>
          <a:stretch>
            <a:fillRect/>
          </a:stretch>
        </p:blipFill>
        <p:spPr>
          <a:xfrm>
            <a:off x="0" y="685403"/>
            <a:ext cx="9144002" cy="4153298"/>
          </a:xfrm>
          <a:prstGeom prst="rect">
            <a:avLst/>
          </a:prstGeom>
          <a:noFill/>
          <a:ln>
            <a:noFill/>
          </a:ln>
        </p:spPr>
      </p:pic>
      <p:sp>
        <p:nvSpPr>
          <p:cNvPr id="121" name="Google Shape;121;p21"/>
          <p:cNvSpPr/>
          <p:nvPr/>
        </p:nvSpPr>
        <p:spPr>
          <a:xfrm>
            <a:off x="1915200" y="761600"/>
            <a:ext cx="1470000" cy="427800"/>
          </a:xfrm>
          <a:prstGeom prst="leftArrow">
            <a:avLst>
              <a:gd name="adj1" fmla="val 50000"/>
              <a:gd name="adj2" fmla="val 50000"/>
            </a:avLst>
          </a:prstGeom>
          <a:solidFill>
            <a:srgbClr val="EEEEEE"/>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it"/>
              <a:t>Palavra-Chave</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712</Words>
  <Application>Microsoft Office PowerPoint</Application>
  <PresentationFormat>Apresentação no Ecrã (16:9)</PresentationFormat>
  <Paragraphs>58</Paragraphs>
  <Slides>22</Slides>
  <Notes>22</Notes>
  <HiddenSlides>0</HiddenSlides>
  <MMClips>0</MMClips>
  <ScaleCrop>false</ScaleCrop>
  <HeadingPairs>
    <vt:vector size="6" baseType="variant">
      <vt:variant>
        <vt:lpstr>Tipos de letra usados</vt:lpstr>
      </vt:variant>
      <vt:variant>
        <vt:i4>2</vt:i4>
      </vt:variant>
      <vt:variant>
        <vt:lpstr>Tema</vt:lpstr>
      </vt:variant>
      <vt:variant>
        <vt:i4>1</vt:i4>
      </vt:variant>
      <vt:variant>
        <vt:lpstr>Títulos dos diapositivos</vt:lpstr>
      </vt:variant>
      <vt:variant>
        <vt:i4>22</vt:i4>
      </vt:variant>
    </vt:vector>
  </HeadingPairs>
  <TitlesOfParts>
    <vt:vector size="25" baseType="lpstr">
      <vt:lpstr>Arial</vt:lpstr>
      <vt:lpstr>Oxygen</vt:lpstr>
      <vt:lpstr>Simple Light</vt:lpstr>
      <vt:lpstr>Mona Lisa </vt:lpstr>
      <vt:lpstr>Tema - Apresentação</vt:lpstr>
      <vt:lpstr>Mona Lisa - Apresentação</vt:lpstr>
      <vt:lpstr>Mona Lisa - Vídeos</vt:lpstr>
      <vt:lpstr>Mona Lisa - Vídeos</vt:lpstr>
      <vt:lpstr>Música</vt:lpstr>
      <vt:lpstr>Aparições do quadro em filmes</vt:lpstr>
      <vt:lpstr>Aparição do quadro</vt:lpstr>
      <vt:lpstr>Mona Lisa - Selos</vt:lpstr>
      <vt:lpstr>Recriações da obra</vt:lpstr>
      <vt:lpstr>Recriações da obra</vt:lpstr>
      <vt:lpstr>Roubo da obra</vt:lpstr>
      <vt:lpstr>Roubo da obra</vt:lpstr>
      <vt:lpstr>Archivio Las Stampa</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Conclusões e recomendações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Mona Lisa </dc:title>
  <cp:lastModifiedBy>João Pedro Costa Pinheiro</cp:lastModifiedBy>
  <cp:revision>1</cp:revision>
  <dcterms:modified xsi:type="dcterms:W3CDTF">2022-04-19T15:20:10Z</dcterms:modified>
</cp:coreProperties>
</file>